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75" r:id="rId3"/>
    <p:sldId id="280" r:id="rId4"/>
    <p:sldId id="299" r:id="rId5"/>
    <p:sldId id="300" r:id="rId6"/>
    <p:sldId id="301" r:id="rId7"/>
    <p:sldId id="306" r:id="rId8"/>
    <p:sldId id="311" r:id="rId9"/>
    <p:sldId id="312" r:id="rId10"/>
    <p:sldId id="313" r:id="rId11"/>
    <p:sldId id="307" r:id="rId12"/>
    <p:sldId id="308" r:id="rId13"/>
    <p:sldId id="304" r:id="rId14"/>
    <p:sldId id="309" r:id="rId15"/>
    <p:sldId id="314" r:id="rId16"/>
    <p:sldId id="315" r:id="rId17"/>
    <p:sldId id="302" r:id="rId18"/>
    <p:sldId id="303" r:id="rId19"/>
    <p:sldId id="316" r:id="rId20"/>
    <p:sldId id="317" r:id="rId21"/>
    <p:sldId id="305" r:id="rId22"/>
    <p:sldId id="310" r:id="rId23"/>
    <p:sldId id="27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198" autoAdjust="0"/>
  </p:normalViewPr>
  <p:slideViewPr>
    <p:cSldViewPr>
      <p:cViewPr varScale="1">
        <p:scale>
          <a:sx n="87" d="100"/>
          <a:sy n="87" d="100"/>
        </p:scale>
        <p:origin x="-1264"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E26FE3-1CD1-4E2E-86C8-4CBDD00104D3}" type="datetimeFigureOut">
              <a:rPr lang="en-US" smtClean="0"/>
              <a:t>1/19/15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58C2BE-F060-4838-8351-35C69348B21F}" type="slidenum">
              <a:rPr lang="en-US" smtClean="0"/>
              <a:t>‹#›</a:t>
            </a:fld>
            <a:endParaRPr lang="en-US"/>
          </a:p>
        </p:txBody>
      </p:sp>
    </p:spTree>
    <p:extLst>
      <p:ext uri="{BB962C8B-B14F-4D97-AF65-F5344CB8AC3E}">
        <p14:creationId xmlns:p14="http://schemas.microsoft.com/office/powerpoint/2010/main" val="4069818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58C2BE-F060-4838-8351-35C69348B21F}" type="slidenum">
              <a:rPr lang="en-US" smtClean="0"/>
              <a:t>2</a:t>
            </a:fld>
            <a:endParaRPr lang="en-US"/>
          </a:p>
        </p:txBody>
      </p:sp>
    </p:spTree>
    <p:extLst>
      <p:ext uri="{BB962C8B-B14F-4D97-AF65-F5344CB8AC3E}">
        <p14:creationId xmlns:p14="http://schemas.microsoft.com/office/powerpoint/2010/main" val="2048956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Risk</a:t>
            </a:r>
            <a:r>
              <a:rPr lang="en-US" baseline="0" dirty="0" smtClean="0"/>
              <a:t> = Vulnerability X Threat</a:t>
            </a:r>
            <a:endParaRPr lang="en-US" dirty="0"/>
          </a:p>
        </p:txBody>
      </p:sp>
      <p:sp>
        <p:nvSpPr>
          <p:cNvPr id="4" name="Slide Number Placeholder 3"/>
          <p:cNvSpPr>
            <a:spLocks noGrp="1"/>
          </p:cNvSpPr>
          <p:nvPr>
            <p:ph type="sldNum" sz="quarter" idx="10"/>
          </p:nvPr>
        </p:nvSpPr>
        <p:spPr/>
        <p:txBody>
          <a:bodyPr/>
          <a:lstStyle/>
          <a:p>
            <a:fld id="{A458C2BE-F060-4838-8351-35C69348B21F}" type="slidenum">
              <a:rPr lang="en-US" smtClean="0"/>
              <a:t>5</a:t>
            </a:fld>
            <a:endParaRPr lang="en-US"/>
          </a:p>
        </p:txBody>
      </p:sp>
    </p:spTree>
    <p:extLst>
      <p:ext uri="{BB962C8B-B14F-4D97-AF65-F5344CB8AC3E}">
        <p14:creationId xmlns:p14="http://schemas.microsoft.com/office/powerpoint/2010/main" val="1077291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0BB2AE-A17C-4708-BB7C-5243CFC5DDA6}" type="datetimeFigureOut">
              <a:rPr lang="en-US" smtClean="0"/>
              <a:t>1/19/15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81705-97A0-44FC-8209-B131C2788D17}" type="slidenum">
              <a:rPr lang="en-US" smtClean="0"/>
              <a:t>‹#›</a:t>
            </a:fld>
            <a:endParaRPr lang="en-US"/>
          </a:p>
        </p:txBody>
      </p:sp>
    </p:spTree>
    <p:extLst>
      <p:ext uri="{BB962C8B-B14F-4D97-AF65-F5344CB8AC3E}">
        <p14:creationId xmlns:p14="http://schemas.microsoft.com/office/powerpoint/2010/main" val="3459268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BB2AE-A17C-4708-BB7C-5243CFC5DDA6}" type="datetimeFigureOut">
              <a:rPr lang="en-US" smtClean="0"/>
              <a:t>1/19/15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81705-97A0-44FC-8209-B131C2788D17}" type="slidenum">
              <a:rPr lang="en-US" smtClean="0"/>
              <a:t>‹#›</a:t>
            </a:fld>
            <a:endParaRPr lang="en-US"/>
          </a:p>
        </p:txBody>
      </p:sp>
    </p:spTree>
    <p:extLst>
      <p:ext uri="{BB962C8B-B14F-4D97-AF65-F5344CB8AC3E}">
        <p14:creationId xmlns:p14="http://schemas.microsoft.com/office/powerpoint/2010/main" val="344205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BB2AE-A17C-4708-BB7C-5243CFC5DDA6}" type="datetimeFigureOut">
              <a:rPr lang="en-US" smtClean="0"/>
              <a:t>1/19/15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81705-97A0-44FC-8209-B131C2788D17}" type="slidenum">
              <a:rPr lang="en-US" smtClean="0"/>
              <a:t>‹#›</a:t>
            </a:fld>
            <a:endParaRPr lang="en-US"/>
          </a:p>
        </p:txBody>
      </p:sp>
    </p:spTree>
    <p:extLst>
      <p:ext uri="{BB962C8B-B14F-4D97-AF65-F5344CB8AC3E}">
        <p14:creationId xmlns:p14="http://schemas.microsoft.com/office/powerpoint/2010/main" val="1352443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BB2AE-A17C-4708-BB7C-5243CFC5DDA6}" type="datetimeFigureOut">
              <a:rPr lang="en-US" smtClean="0"/>
              <a:t>1/19/15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81705-97A0-44FC-8209-B131C2788D17}" type="slidenum">
              <a:rPr lang="en-US" smtClean="0"/>
              <a:t>‹#›</a:t>
            </a:fld>
            <a:endParaRPr lang="en-US"/>
          </a:p>
        </p:txBody>
      </p:sp>
    </p:spTree>
    <p:extLst>
      <p:ext uri="{BB962C8B-B14F-4D97-AF65-F5344CB8AC3E}">
        <p14:creationId xmlns:p14="http://schemas.microsoft.com/office/powerpoint/2010/main" val="505857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0BB2AE-A17C-4708-BB7C-5243CFC5DDA6}" type="datetimeFigureOut">
              <a:rPr lang="en-US" smtClean="0"/>
              <a:t>1/19/15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81705-97A0-44FC-8209-B131C2788D17}" type="slidenum">
              <a:rPr lang="en-US" smtClean="0"/>
              <a:t>‹#›</a:t>
            </a:fld>
            <a:endParaRPr lang="en-US"/>
          </a:p>
        </p:txBody>
      </p:sp>
    </p:spTree>
    <p:extLst>
      <p:ext uri="{BB962C8B-B14F-4D97-AF65-F5344CB8AC3E}">
        <p14:creationId xmlns:p14="http://schemas.microsoft.com/office/powerpoint/2010/main" val="2607552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0BB2AE-A17C-4708-BB7C-5243CFC5DDA6}" type="datetimeFigureOut">
              <a:rPr lang="en-US" smtClean="0"/>
              <a:t>1/19/15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81705-97A0-44FC-8209-B131C2788D17}" type="slidenum">
              <a:rPr lang="en-US" smtClean="0"/>
              <a:t>‹#›</a:t>
            </a:fld>
            <a:endParaRPr lang="en-US"/>
          </a:p>
        </p:txBody>
      </p:sp>
    </p:spTree>
    <p:extLst>
      <p:ext uri="{BB962C8B-B14F-4D97-AF65-F5344CB8AC3E}">
        <p14:creationId xmlns:p14="http://schemas.microsoft.com/office/powerpoint/2010/main" val="4055044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0BB2AE-A17C-4708-BB7C-5243CFC5DDA6}" type="datetimeFigureOut">
              <a:rPr lang="en-US" smtClean="0"/>
              <a:t>1/19/15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881705-97A0-44FC-8209-B131C2788D17}" type="slidenum">
              <a:rPr lang="en-US" smtClean="0"/>
              <a:t>‹#›</a:t>
            </a:fld>
            <a:endParaRPr lang="en-US"/>
          </a:p>
        </p:txBody>
      </p:sp>
    </p:spTree>
    <p:extLst>
      <p:ext uri="{BB962C8B-B14F-4D97-AF65-F5344CB8AC3E}">
        <p14:creationId xmlns:p14="http://schemas.microsoft.com/office/powerpoint/2010/main" val="3983218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0BB2AE-A17C-4708-BB7C-5243CFC5DDA6}" type="datetimeFigureOut">
              <a:rPr lang="en-US" smtClean="0"/>
              <a:t>1/19/15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881705-97A0-44FC-8209-B131C2788D17}" type="slidenum">
              <a:rPr lang="en-US" smtClean="0"/>
              <a:t>‹#›</a:t>
            </a:fld>
            <a:endParaRPr lang="en-US"/>
          </a:p>
        </p:txBody>
      </p:sp>
    </p:spTree>
    <p:extLst>
      <p:ext uri="{BB962C8B-B14F-4D97-AF65-F5344CB8AC3E}">
        <p14:creationId xmlns:p14="http://schemas.microsoft.com/office/powerpoint/2010/main" val="1058458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0BB2AE-A17C-4708-BB7C-5243CFC5DDA6}" type="datetimeFigureOut">
              <a:rPr lang="en-US" smtClean="0"/>
              <a:t>1/19/15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881705-97A0-44FC-8209-B131C2788D17}" type="slidenum">
              <a:rPr lang="en-US" smtClean="0"/>
              <a:t>‹#›</a:t>
            </a:fld>
            <a:endParaRPr lang="en-US"/>
          </a:p>
        </p:txBody>
      </p:sp>
    </p:spTree>
    <p:extLst>
      <p:ext uri="{BB962C8B-B14F-4D97-AF65-F5344CB8AC3E}">
        <p14:creationId xmlns:p14="http://schemas.microsoft.com/office/powerpoint/2010/main" val="4130754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0BB2AE-A17C-4708-BB7C-5243CFC5DDA6}" type="datetimeFigureOut">
              <a:rPr lang="en-US" smtClean="0"/>
              <a:t>1/19/15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81705-97A0-44FC-8209-B131C2788D17}" type="slidenum">
              <a:rPr lang="en-US" smtClean="0"/>
              <a:t>‹#›</a:t>
            </a:fld>
            <a:endParaRPr lang="en-US"/>
          </a:p>
        </p:txBody>
      </p:sp>
    </p:spTree>
    <p:extLst>
      <p:ext uri="{BB962C8B-B14F-4D97-AF65-F5344CB8AC3E}">
        <p14:creationId xmlns:p14="http://schemas.microsoft.com/office/powerpoint/2010/main" val="4038755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0BB2AE-A17C-4708-BB7C-5243CFC5DDA6}" type="datetimeFigureOut">
              <a:rPr lang="en-US" smtClean="0"/>
              <a:t>1/19/15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81705-97A0-44FC-8209-B131C2788D17}" type="slidenum">
              <a:rPr lang="en-US" smtClean="0"/>
              <a:t>‹#›</a:t>
            </a:fld>
            <a:endParaRPr lang="en-US"/>
          </a:p>
        </p:txBody>
      </p:sp>
    </p:spTree>
    <p:extLst>
      <p:ext uri="{BB962C8B-B14F-4D97-AF65-F5344CB8AC3E}">
        <p14:creationId xmlns:p14="http://schemas.microsoft.com/office/powerpoint/2010/main" val="25971384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0BB2AE-A17C-4708-BB7C-5243CFC5DDA6}" type="datetimeFigureOut">
              <a:rPr lang="en-US" smtClean="0"/>
              <a:t>1/19/15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881705-97A0-44FC-8209-B131C2788D17}" type="slidenum">
              <a:rPr lang="en-US" smtClean="0"/>
              <a:t>‹#›</a:t>
            </a:fld>
            <a:endParaRPr lang="en-US"/>
          </a:p>
        </p:txBody>
      </p:sp>
      <p:pic>
        <p:nvPicPr>
          <p:cNvPr id="7" name="Picture 6" descr="KP_PPT_template_01.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6841758"/>
          </a:xfrm>
          <a:prstGeom prst="rect">
            <a:avLst/>
          </a:prstGeom>
        </p:spPr>
      </p:pic>
      <p:pic>
        <p:nvPicPr>
          <p:cNvPr id="9" name="Picture 8" descr="KP_Logo_S.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04800" y="5562600"/>
            <a:ext cx="3657600" cy="635000"/>
          </a:xfrm>
          <a:prstGeom prst="rect">
            <a:avLst/>
          </a:prstGeom>
        </p:spPr>
      </p:pic>
    </p:spTree>
    <p:extLst>
      <p:ext uri="{BB962C8B-B14F-4D97-AF65-F5344CB8AC3E}">
        <p14:creationId xmlns:p14="http://schemas.microsoft.com/office/powerpoint/2010/main" val="324835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oseph@kirkpatrickprice.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191000"/>
            <a:ext cx="8458200" cy="1752600"/>
          </a:xfrm>
        </p:spPr>
        <p:txBody>
          <a:bodyPr>
            <a:normAutofit/>
          </a:bodyPr>
          <a:lstStyle/>
          <a:p>
            <a:pPr algn="r"/>
            <a:r>
              <a:rPr lang="en-US" dirty="0" smtClean="0"/>
              <a:t>	</a:t>
            </a:r>
            <a:r>
              <a:rPr lang="en-US" sz="3000" b="1" dirty="0" smtClean="0">
                <a:latin typeface="Century Gothic" pitchFamily="34" charset="0"/>
              </a:rPr>
              <a:t>How to Manage the Requirements Raised by the SEC’s OCIE </a:t>
            </a:r>
            <a:r>
              <a:rPr lang="en-US" sz="3000" b="1" dirty="0" err="1" smtClean="0">
                <a:latin typeface="Century Gothic" pitchFamily="34" charset="0"/>
              </a:rPr>
              <a:t>Cybersecurity</a:t>
            </a:r>
            <a:r>
              <a:rPr lang="en-US" sz="3000" b="1" dirty="0" smtClean="0">
                <a:latin typeface="Century Gothic" pitchFamily="34" charset="0"/>
              </a:rPr>
              <a:t> Exam Checklist</a:t>
            </a:r>
            <a:endParaRPr lang="en-US" sz="3000" b="1" dirty="0">
              <a:latin typeface="Century Gothic" pitchFamily="34" charset="0"/>
            </a:endParaRPr>
          </a:p>
        </p:txBody>
      </p:sp>
      <p:pic>
        <p:nvPicPr>
          <p:cNvPr id="1026" name="Picture 2" descr="C:\Users\Sarah\Pictures\kp_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2895600"/>
            <a:ext cx="4141871" cy="72786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4800" y="5257800"/>
            <a:ext cx="4114800" cy="990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stretch>
            <a:fillRect/>
          </a:stretch>
        </p:blipFill>
        <p:spPr>
          <a:xfrm>
            <a:off x="4724400" y="1905000"/>
            <a:ext cx="3790801" cy="685800"/>
          </a:xfrm>
          <a:prstGeom prst="rect">
            <a:avLst/>
          </a:prstGeom>
        </p:spPr>
      </p:pic>
      <p:pic>
        <p:nvPicPr>
          <p:cNvPr id="5" name="Picture 4"/>
          <p:cNvPicPr>
            <a:picLocks noChangeAspect="1"/>
          </p:cNvPicPr>
          <p:nvPr/>
        </p:nvPicPr>
        <p:blipFill>
          <a:blip r:embed="rId4"/>
          <a:stretch>
            <a:fillRect/>
          </a:stretch>
        </p:blipFill>
        <p:spPr>
          <a:xfrm>
            <a:off x="6781800" y="381000"/>
            <a:ext cx="1647568" cy="1219200"/>
          </a:xfrm>
          <a:prstGeom prst="rect">
            <a:avLst/>
          </a:prstGeom>
        </p:spPr>
      </p:pic>
    </p:spTree>
    <p:extLst>
      <p:ext uri="{BB962C8B-B14F-4D97-AF65-F5344CB8AC3E}">
        <p14:creationId xmlns:p14="http://schemas.microsoft.com/office/powerpoint/2010/main" val="282263314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30763"/>
          </a:xfrm>
        </p:spPr>
        <p:txBody>
          <a:bodyPr>
            <a:normAutofit/>
          </a:bodyPr>
          <a:lstStyle/>
          <a:p>
            <a:r>
              <a:rPr lang="en-US" sz="3000" dirty="0" smtClean="0"/>
              <a:t>Risk Assessment</a:t>
            </a:r>
          </a:p>
          <a:p>
            <a:pPr lvl="1"/>
            <a:r>
              <a:rPr lang="en-US" sz="2600" dirty="0" smtClean="0"/>
              <a:t>Physical and technical </a:t>
            </a:r>
            <a:r>
              <a:rPr lang="en-US" sz="2600" dirty="0" smtClean="0"/>
              <a:t>risks</a:t>
            </a:r>
            <a:endParaRPr lang="en-US" sz="2600" dirty="0" smtClean="0"/>
          </a:p>
          <a:p>
            <a:pPr lvl="1"/>
            <a:r>
              <a:rPr lang="en-US" sz="2600" dirty="0" smtClean="0"/>
              <a:t>Published framework</a:t>
            </a:r>
          </a:p>
          <a:p>
            <a:pPr lvl="2"/>
            <a:r>
              <a:rPr lang="en-US" sz="2200" dirty="0" smtClean="0"/>
              <a:t>NIST</a:t>
            </a:r>
          </a:p>
          <a:p>
            <a:pPr lvl="2"/>
            <a:r>
              <a:rPr lang="en-US" sz="2200" dirty="0" smtClean="0"/>
              <a:t>ISO</a:t>
            </a:r>
          </a:p>
          <a:p>
            <a:r>
              <a:rPr lang="en-US" sz="3000" dirty="0" smtClean="0"/>
              <a:t>Business Continuity Plan</a:t>
            </a:r>
          </a:p>
        </p:txBody>
      </p:sp>
      <p:sp>
        <p:nvSpPr>
          <p:cNvPr id="4" name="Title 3"/>
          <p:cNvSpPr>
            <a:spLocks noGrp="1"/>
          </p:cNvSpPr>
          <p:nvPr>
            <p:ph type="title"/>
          </p:nvPr>
        </p:nvSpPr>
        <p:spPr>
          <a:xfrm>
            <a:off x="457200" y="457200"/>
            <a:ext cx="8534400" cy="1173162"/>
          </a:xfrm>
        </p:spPr>
        <p:txBody>
          <a:bodyPr>
            <a:noAutofit/>
          </a:bodyPr>
          <a:lstStyle/>
          <a:p>
            <a:r>
              <a:rPr lang="en-US" sz="3800" dirty="0" smtClean="0">
                <a:latin typeface="Century Gothic" panose="020B0502020202020204" pitchFamily="34" charset="0"/>
              </a:rPr>
              <a:t>Administrative Safeguards</a:t>
            </a:r>
            <a:endParaRPr lang="en-US" sz="3800" dirty="0">
              <a:latin typeface="Century Gothic" panose="020B0502020202020204" pitchFamily="34" charset="0"/>
            </a:endParaRPr>
          </a:p>
        </p:txBody>
      </p:sp>
    </p:spTree>
    <p:extLst>
      <p:ext uri="{BB962C8B-B14F-4D97-AF65-F5344CB8AC3E}">
        <p14:creationId xmlns:p14="http://schemas.microsoft.com/office/powerpoint/2010/main" val="250550582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1"/>
            <a:ext cx="8229600" cy="4267199"/>
          </a:xfrm>
        </p:spPr>
        <p:txBody>
          <a:bodyPr>
            <a:normAutofit lnSpcReduction="10000"/>
          </a:bodyPr>
          <a:lstStyle/>
          <a:p>
            <a:r>
              <a:rPr lang="en-US" sz="3000" dirty="0" smtClean="0"/>
              <a:t>Information Security Policy</a:t>
            </a:r>
          </a:p>
          <a:p>
            <a:pPr lvl="1"/>
            <a:r>
              <a:rPr lang="en-US" sz="2600" dirty="0" smtClean="0"/>
              <a:t>Assigned responsibility for the InfoSec Program (CISO, etc.)</a:t>
            </a:r>
          </a:p>
          <a:p>
            <a:pPr lvl="1"/>
            <a:r>
              <a:rPr lang="en-US" sz="2600" dirty="0" smtClean="0"/>
              <a:t>Access rules based on business need</a:t>
            </a:r>
          </a:p>
          <a:p>
            <a:pPr lvl="1"/>
            <a:r>
              <a:rPr lang="en-US" sz="2600" dirty="0" smtClean="0"/>
              <a:t>Job Descriptions</a:t>
            </a:r>
          </a:p>
          <a:p>
            <a:pPr lvl="1"/>
            <a:r>
              <a:rPr lang="en-US" sz="2600" dirty="0" smtClean="0"/>
              <a:t>Configuration standards</a:t>
            </a:r>
          </a:p>
          <a:p>
            <a:pPr lvl="1"/>
            <a:r>
              <a:rPr lang="en-US" sz="2600" dirty="0" smtClean="0"/>
              <a:t>Data destruction </a:t>
            </a:r>
          </a:p>
          <a:p>
            <a:pPr lvl="1"/>
            <a:r>
              <a:rPr lang="en-US" sz="2600" dirty="0" smtClean="0"/>
              <a:t>Incident Response (plan and test)</a:t>
            </a:r>
            <a:endParaRPr lang="en-US" sz="2600" dirty="0"/>
          </a:p>
          <a:p>
            <a:pPr lvl="1"/>
            <a:r>
              <a:rPr lang="en-US" sz="2600" dirty="0" smtClean="0"/>
              <a:t>Red Flags Rule</a:t>
            </a:r>
          </a:p>
        </p:txBody>
      </p:sp>
      <p:sp>
        <p:nvSpPr>
          <p:cNvPr id="4" name="Title 3"/>
          <p:cNvSpPr>
            <a:spLocks noGrp="1"/>
          </p:cNvSpPr>
          <p:nvPr>
            <p:ph type="title"/>
          </p:nvPr>
        </p:nvSpPr>
        <p:spPr>
          <a:xfrm>
            <a:off x="457200" y="457200"/>
            <a:ext cx="8534400" cy="1173162"/>
          </a:xfrm>
        </p:spPr>
        <p:txBody>
          <a:bodyPr>
            <a:noAutofit/>
          </a:bodyPr>
          <a:lstStyle/>
          <a:p>
            <a:r>
              <a:rPr lang="en-US" sz="3800" dirty="0" smtClean="0">
                <a:latin typeface="Century Gothic" panose="020B0502020202020204" pitchFamily="34" charset="0"/>
              </a:rPr>
              <a:t>Administrative Safeguards</a:t>
            </a:r>
            <a:endParaRPr lang="en-US" sz="3800" dirty="0">
              <a:latin typeface="Century Gothic" panose="020B0502020202020204" pitchFamily="34" charset="0"/>
            </a:endParaRPr>
          </a:p>
        </p:txBody>
      </p:sp>
    </p:spTree>
    <p:extLst>
      <p:ext uri="{BB962C8B-B14F-4D97-AF65-F5344CB8AC3E}">
        <p14:creationId xmlns:p14="http://schemas.microsoft.com/office/powerpoint/2010/main" val="362220987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30763"/>
          </a:xfrm>
        </p:spPr>
        <p:txBody>
          <a:bodyPr>
            <a:normAutofit/>
          </a:bodyPr>
          <a:lstStyle/>
          <a:p>
            <a:r>
              <a:rPr lang="en-US" sz="3000" dirty="0" smtClean="0"/>
              <a:t>Risks Associated with Remote Customer Access and Funds Transfer Requests</a:t>
            </a:r>
          </a:p>
          <a:p>
            <a:pPr lvl="1"/>
            <a:r>
              <a:rPr lang="en-US" sz="2600" dirty="0" smtClean="0"/>
              <a:t>Third party services</a:t>
            </a:r>
          </a:p>
          <a:p>
            <a:pPr lvl="1"/>
            <a:r>
              <a:rPr lang="en-US" sz="2600" dirty="0" smtClean="0"/>
              <a:t>Customer authentication policy</a:t>
            </a:r>
          </a:p>
          <a:p>
            <a:pPr lvl="1"/>
            <a:r>
              <a:rPr lang="en-US" sz="2600" dirty="0" smtClean="0"/>
              <a:t>Procedures for detecting anomalous transaction requests</a:t>
            </a:r>
          </a:p>
          <a:p>
            <a:pPr lvl="1"/>
            <a:r>
              <a:rPr lang="en-US" sz="2600" dirty="0" smtClean="0"/>
              <a:t>Training customers on </a:t>
            </a:r>
            <a:r>
              <a:rPr lang="en-US" sz="2600" dirty="0" err="1" smtClean="0"/>
              <a:t>cybersecurity</a:t>
            </a:r>
            <a:r>
              <a:rPr lang="en-US" sz="2600" dirty="0" smtClean="0"/>
              <a:t> risks</a:t>
            </a:r>
          </a:p>
          <a:p>
            <a:pPr lvl="1"/>
            <a:r>
              <a:rPr lang="en-US" sz="2600" dirty="0" smtClean="0"/>
              <a:t>Responsibility for losses</a:t>
            </a:r>
          </a:p>
        </p:txBody>
      </p:sp>
      <p:sp>
        <p:nvSpPr>
          <p:cNvPr id="4" name="Title 3"/>
          <p:cNvSpPr>
            <a:spLocks noGrp="1"/>
          </p:cNvSpPr>
          <p:nvPr>
            <p:ph type="title"/>
          </p:nvPr>
        </p:nvSpPr>
        <p:spPr>
          <a:xfrm>
            <a:off x="457200" y="457200"/>
            <a:ext cx="8534400" cy="1173162"/>
          </a:xfrm>
        </p:spPr>
        <p:txBody>
          <a:bodyPr>
            <a:noAutofit/>
          </a:bodyPr>
          <a:lstStyle/>
          <a:p>
            <a:r>
              <a:rPr lang="en-US" sz="3800" dirty="0" smtClean="0">
                <a:latin typeface="Century Gothic" panose="020B0502020202020204" pitchFamily="34" charset="0"/>
              </a:rPr>
              <a:t>Administrative Safeguards</a:t>
            </a:r>
            <a:endParaRPr lang="en-US" sz="3800" dirty="0">
              <a:latin typeface="Century Gothic" panose="020B0502020202020204" pitchFamily="34" charset="0"/>
            </a:endParaRPr>
          </a:p>
        </p:txBody>
      </p:sp>
    </p:spTree>
    <p:extLst>
      <p:ext uri="{BB962C8B-B14F-4D97-AF65-F5344CB8AC3E}">
        <p14:creationId xmlns:p14="http://schemas.microsoft.com/office/powerpoint/2010/main" val="125520083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30763"/>
          </a:xfrm>
        </p:spPr>
        <p:txBody>
          <a:bodyPr>
            <a:normAutofit/>
          </a:bodyPr>
          <a:lstStyle/>
          <a:p>
            <a:r>
              <a:rPr lang="en-US" sz="3000" dirty="0" smtClean="0"/>
              <a:t>Insurance</a:t>
            </a:r>
          </a:p>
          <a:p>
            <a:r>
              <a:rPr lang="en-US" sz="3000" dirty="0" smtClean="0"/>
              <a:t>Vendor Compliance Management</a:t>
            </a:r>
          </a:p>
          <a:p>
            <a:pPr lvl="1"/>
            <a:r>
              <a:rPr lang="en-US" sz="2600" dirty="0" smtClean="0"/>
              <a:t>Questionnaires</a:t>
            </a:r>
          </a:p>
          <a:p>
            <a:pPr lvl="1"/>
            <a:r>
              <a:rPr lang="en-US" sz="2600" dirty="0" smtClean="0"/>
              <a:t>Contractual obligations</a:t>
            </a:r>
          </a:p>
          <a:p>
            <a:pPr lvl="1"/>
            <a:r>
              <a:rPr lang="en-US" sz="2600" dirty="0" smtClean="0"/>
              <a:t>Training</a:t>
            </a:r>
          </a:p>
          <a:p>
            <a:r>
              <a:rPr lang="en-US" sz="3000" dirty="0" smtClean="0"/>
              <a:t>Training</a:t>
            </a:r>
          </a:p>
          <a:p>
            <a:pPr lvl="1"/>
            <a:r>
              <a:rPr lang="en-US" sz="2600" dirty="0" smtClean="0"/>
              <a:t>Security awareness</a:t>
            </a:r>
          </a:p>
        </p:txBody>
      </p:sp>
      <p:sp>
        <p:nvSpPr>
          <p:cNvPr id="4" name="Title 3"/>
          <p:cNvSpPr>
            <a:spLocks noGrp="1"/>
          </p:cNvSpPr>
          <p:nvPr>
            <p:ph type="title"/>
          </p:nvPr>
        </p:nvSpPr>
        <p:spPr>
          <a:xfrm>
            <a:off x="457200" y="457200"/>
            <a:ext cx="8534400" cy="1173162"/>
          </a:xfrm>
        </p:spPr>
        <p:txBody>
          <a:bodyPr>
            <a:noAutofit/>
          </a:bodyPr>
          <a:lstStyle/>
          <a:p>
            <a:r>
              <a:rPr lang="en-US" sz="3800" dirty="0" smtClean="0">
                <a:latin typeface="Century Gothic" panose="020B0502020202020204" pitchFamily="34" charset="0"/>
              </a:rPr>
              <a:t>Administrative Safeguards</a:t>
            </a:r>
            <a:endParaRPr lang="en-US" sz="3800" dirty="0">
              <a:latin typeface="Century Gothic" panose="020B0502020202020204" pitchFamily="34" charset="0"/>
            </a:endParaRPr>
          </a:p>
        </p:txBody>
      </p:sp>
    </p:spTree>
    <p:extLst>
      <p:ext uri="{BB962C8B-B14F-4D97-AF65-F5344CB8AC3E}">
        <p14:creationId xmlns:p14="http://schemas.microsoft.com/office/powerpoint/2010/main" val="326177893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30763"/>
          </a:xfrm>
        </p:spPr>
        <p:txBody>
          <a:bodyPr>
            <a:normAutofit/>
          </a:bodyPr>
          <a:lstStyle/>
          <a:p>
            <a:r>
              <a:rPr lang="en-US" sz="3000" dirty="0" smtClean="0"/>
              <a:t>Compliance Audits</a:t>
            </a:r>
          </a:p>
          <a:p>
            <a:pPr lvl="1"/>
            <a:r>
              <a:rPr lang="en-US" sz="2600" dirty="0" smtClean="0"/>
              <a:t>External penetration tests</a:t>
            </a:r>
          </a:p>
          <a:p>
            <a:pPr lvl="1"/>
            <a:r>
              <a:rPr lang="en-US" sz="2600" dirty="0" smtClean="0"/>
              <a:t>External vulnerability scans</a:t>
            </a:r>
          </a:p>
          <a:p>
            <a:pPr lvl="1"/>
            <a:r>
              <a:rPr lang="en-US" sz="2600" dirty="0" smtClean="0"/>
              <a:t>Network security </a:t>
            </a:r>
            <a:r>
              <a:rPr lang="en-US" sz="2600" dirty="0"/>
              <a:t>a</a:t>
            </a:r>
            <a:r>
              <a:rPr lang="en-US" sz="2600" dirty="0" smtClean="0"/>
              <a:t>ssessments</a:t>
            </a:r>
          </a:p>
          <a:p>
            <a:pPr lvl="1"/>
            <a:r>
              <a:rPr lang="en-US" sz="2600" dirty="0" smtClean="0"/>
              <a:t>IT audits</a:t>
            </a:r>
          </a:p>
          <a:p>
            <a:r>
              <a:rPr lang="en-US" sz="3000" dirty="0" smtClean="0"/>
              <a:t>Separation of Duties</a:t>
            </a:r>
          </a:p>
        </p:txBody>
      </p:sp>
      <p:sp>
        <p:nvSpPr>
          <p:cNvPr id="4" name="Title 3"/>
          <p:cNvSpPr>
            <a:spLocks noGrp="1"/>
          </p:cNvSpPr>
          <p:nvPr>
            <p:ph type="title"/>
          </p:nvPr>
        </p:nvSpPr>
        <p:spPr>
          <a:xfrm>
            <a:off x="457200" y="457200"/>
            <a:ext cx="8534400" cy="1173162"/>
          </a:xfrm>
        </p:spPr>
        <p:txBody>
          <a:bodyPr>
            <a:noAutofit/>
          </a:bodyPr>
          <a:lstStyle/>
          <a:p>
            <a:r>
              <a:rPr lang="en-US" sz="3800" dirty="0" smtClean="0">
                <a:latin typeface="Century Gothic" panose="020B0502020202020204" pitchFamily="34" charset="0"/>
              </a:rPr>
              <a:t>Administrative Safeguards</a:t>
            </a:r>
            <a:endParaRPr lang="en-US" sz="3800" dirty="0">
              <a:latin typeface="Century Gothic" panose="020B0502020202020204" pitchFamily="34" charset="0"/>
            </a:endParaRPr>
          </a:p>
        </p:txBody>
      </p:sp>
    </p:spTree>
    <p:extLst>
      <p:ext uri="{BB962C8B-B14F-4D97-AF65-F5344CB8AC3E}">
        <p14:creationId xmlns:p14="http://schemas.microsoft.com/office/powerpoint/2010/main" val="394915170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 #10</a:t>
            </a:r>
            <a:br>
              <a:rPr lang="en-US" dirty="0" smtClean="0"/>
            </a:br>
            <a:r>
              <a:rPr lang="en-US" dirty="0" smtClean="0"/>
              <a:t>SEC </a:t>
            </a:r>
            <a:r>
              <a:rPr lang="en-US" dirty="0" err="1" smtClean="0"/>
              <a:t>Cybersecurity</a:t>
            </a:r>
            <a:r>
              <a:rPr lang="en-US" dirty="0" smtClean="0"/>
              <a:t> Questionnaire</a:t>
            </a:r>
            <a:endParaRPr lang="en-US" dirty="0"/>
          </a:p>
        </p:txBody>
      </p:sp>
      <p:sp>
        <p:nvSpPr>
          <p:cNvPr id="3" name="Content Placeholder 2"/>
          <p:cNvSpPr>
            <a:spLocks noGrp="1"/>
          </p:cNvSpPr>
          <p:nvPr>
            <p:ph idx="1"/>
          </p:nvPr>
        </p:nvSpPr>
        <p:spPr/>
        <p:txBody>
          <a:bodyPr/>
          <a:lstStyle/>
          <a:p>
            <a:r>
              <a:rPr lang="en-US" dirty="0"/>
              <a:t>Please indicate which of the following practices and controls regarding the protection of its networks and information are utilized by the Firm, and provide any relevant policies and procedures for each item. </a:t>
            </a:r>
            <a:endParaRPr lang="en-US" dirty="0" smtClean="0"/>
          </a:p>
          <a:p>
            <a:pPr lvl="1"/>
            <a:r>
              <a:rPr lang="en-US" dirty="0"/>
              <a:t>The Firm maintains controls to secure removable and portable media against malware and data leakage. If so, please briefly describe these controls. </a:t>
            </a:r>
          </a:p>
          <a:p>
            <a:pPr lvl="1"/>
            <a:endParaRPr lang="en-US" dirty="0"/>
          </a:p>
          <a:p>
            <a:endParaRPr lang="en-US" dirty="0"/>
          </a:p>
        </p:txBody>
      </p:sp>
    </p:spTree>
    <p:extLst>
      <p:ext uri="{BB962C8B-B14F-4D97-AF65-F5344CB8AC3E}">
        <p14:creationId xmlns:p14="http://schemas.microsoft.com/office/powerpoint/2010/main" val="2837023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 #10</a:t>
            </a:r>
            <a:br>
              <a:rPr lang="en-US" dirty="0" smtClean="0"/>
            </a:br>
            <a:r>
              <a:rPr lang="en-US" dirty="0" smtClean="0"/>
              <a:t>Example Answer</a:t>
            </a:r>
            <a:endParaRPr lang="en-US" dirty="0"/>
          </a:p>
        </p:txBody>
      </p:sp>
      <p:sp>
        <p:nvSpPr>
          <p:cNvPr id="3" name="Content Placeholder 2"/>
          <p:cNvSpPr>
            <a:spLocks noGrp="1"/>
          </p:cNvSpPr>
          <p:nvPr>
            <p:ph idx="1"/>
          </p:nvPr>
        </p:nvSpPr>
        <p:spPr/>
        <p:txBody>
          <a:bodyPr/>
          <a:lstStyle/>
          <a:p>
            <a:r>
              <a:rPr lang="en-US" dirty="0" smtClean="0"/>
              <a:t>The </a:t>
            </a:r>
            <a:r>
              <a:rPr lang="en-US" dirty="0"/>
              <a:t>Firm </a:t>
            </a:r>
            <a:r>
              <a:rPr lang="en-US" dirty="0" smtClean="0"/>
              <a:t>has disabled USB ports on PCs and laptops to restrict the use of removable </a:t>
            </a:r>
            <a:r>
              <a:rPr lang="en-US" dirty="0"/>
              <a:t>and portable </a:t>
            </a:r>
            <a:r>
              <a:rPr lang="en-US" dirty="0" smtClean="0"/>
              <a:t>media. Only authorized managers are given the capability to use encrypted thumb drives. </a:t>
            </a:r>
            <a:endParaRPr lang="en-US" dirty="0"/>
          </a:p>
          <a:p>
            <a:pPr lvl="1"/>
            <a:endParaRPr lang="en-US" dirty="0"/>
          </a:p>
          <a:p>
            <a:endParaRPr lang="en-US" dirty="0"/>
          </a:p>
        </p:txBody>
      </p:sp>
    </p:spTree>
    <p:extLst>
      <p:ext uri="{BB962C8B-B14F-4D97-AF65-F5344CB8AC3E}">
        <p14:creationId xmlns:p14="http://schemas.microsoft.com/office/powerpoint/2010/main" val="995472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Removable Media</a:t>
            </a:r>
          </a:p>
          <a:p>
            <a:r>
              <a:rPr lang="en-US" dirty="0" smtClean="0"/>
              <a:t>Physical Security Risks</a:t>
            </a:r>
          </a:p>
          <a:p>
            <a:pPr lvl="1"/>
            <a:r>
              <a:rPr lang="en-US" dirty="0" smtClean="0"/>
              <a:t>Access controls</a:t>
            </a:r>
          </a:p>
          <a:p>
            <a:pPr lvl="1"/>
            <a:r>
              <a:rPr lang="en-US" dirty="0" smtClean="0"/>
              <a:t>Visitor logs</a:t>
            </a:r>
          </a:p>
          <a:p>
            <a:pPr lvl="1"/>
            <a:r>
              <a:rPr lang="en-US" dirty="0" smtClean="0"/>
              <a:t>Secure areas</a:t>
            </a:r>
          </a:p>
          <a:p>
            <a:pPr lvl="1"/>
            <a:r>
              <a:rPr lang="en-US" dirty="0" smtClean="0"/>
              <a:t>Cameras</a:t>
            </a:r>
          </a:p>
          <a:p>
            <a:pPr lvl="1"/>
            <a:r>
              <a:rPr lang="en-US" dirty="0" smtClean="0"/>
              <a:t>Alarms</a:t>
            </a:r>
          </a:p>
        </p:txBody>
      </p:sp>
      <p:sp>
        <p:nvSpPr>
          <p:cNvPr id="4" name="Title 3"/>
          <p:cNvSpPr>
            <a:spLocks noGrp="1"/>
          </p:cNvSpPr>
          <p:nvPr>
            <p:ph type="title"/>
          </p:nvPr>
        </p:nvSpPr>
        <p:spPr/>
        <p:txBody>
          <a:bodyPr>
            <a:normAutofit/>
          </a:bodyPr>
          <a:lstStyle/>
          <a:p>
            <a:r>
              <a:rPr lang="en-US" dirty="0" smtClean="0">
                <a:latin typeface="Century Gothic" panose="020B0502020202020204" pitchFamily="34" charset="0"/>
              </a:rPr>
              <a:t>Physical Safeguards</a:t>
            </a:r>
            <a:endParaRPr lang="en-US" dirty="0">
              <a:latin typeface="Century Gothic" panose="020B0502020202020204" pitchFamily="34" charset="0"/>
            </a:endParaRPr>
          </a:p>
        </p:txBody>
      </p:sp>
    </p:spTree>
    <p:extLst>
      <p:ext uri="{BB962C8B-B14F-4D97-AF65-F5344CB8AC3E}">
        <p14:creationId xmlns:p14="http://schemas.microsoft.com/office/powerpoint/2010/main" val="294964048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1437"/>
            <a:ext cx="8229600" cy="4525963"/>
          </a:xfrm>
        </p:spPr>
        <p:txBody>
          <a:bodyPr>
            <a:normAutofit/>
          </a:bodyPr>
          <a:lstStyle/>
          <a:p>
            <a:r>
              <a:rPr lang="en-US" dirty="0" smtClean="0"/>
              <a:t>Firewall</a:t>
            </a:r>
          </a:p>
          <a:p>
            <a:r>
              <a:rPr lang="en-US" dirty="0" smtClean="0"/>
              <a:t>Network and Application </a:t>
            </a:r>
            <a:r>
              <a:rPr lang="en-US" dirty="0"/>
              <a:t>L</a:t>
            </a:r>
            <a:r>
              <a:rPr lang="en-US" dirty="0" smtClean="0"/>
              <a:t>ogging</a:t>
            </a:r>
          </a:p>
          <a:p>
            <a:r>
              <a:rPr lang="en-US" dirty="0" smtClean="0"/>
              <a:t>Logical Access </a:t>
            </a:r>
            <a:r>
              <a:rPr lang="en-US" dirty="0"/>
              <a:t>C</a:t>
            </a:r>
            <a:r>
              <a:rPr lang="en-US" dirty="0" smtClean="0"/>
              <a:t>ontrols</a:t>
            </a:r>
          </a:p>
          <a:p>
            <a:r>
              <a:rPr lang="en-US" dirty="0" smtClean="0"/>
              <a:t>Application Development</a:t>
            </a:r>
          </a:p>
          <a:p>
            <a:pPr lvl="1"/>
            <a:r>
              <a:rPr lang="en-US" dirty="0" smtClean="0"/>
              <a:t>Separate testing environment</a:t>
            </a:r>
          </a:p>
          <a:p>
            <a:r>
              <a:rPr lang="en-US" dirty="0" smtClean="0"/>
              <a:t>Patch Management</a:t>
            </a:r>
          </a:p>
          <a:p>
            <a:r>
              <a:rPr lang="en-US" dirty="0" smtClean="0"/>
              <a:t>Data Backup</a:t>
            </a:r>
          </a:p>
          <a:p>
            <a:endParaRPr lang="en-US" dirty="0" smtClean="0"/>
          </a:p>
        </p:txBody>
      </p:sp>
      <p:sp>
        <p:nvSpPr>
          <p:cNvPr id="4" name="Title 3"/>
          <p:cNvSpPr>
            <a:spLocks noGrp="1"/>
          </p:cNvSpPr>
          <p:nvPr>
            <p:ph type="title"/>
          </p:nvPr>
        </p:nvSpPr>
        <p:spPr/>
        <p:txBody>
          <a:bodyPr>
            <a:normAutofit/>
          </a:bodyPr>
          <a:lstStyle/>
          <a:p>
            <a:r>
              <a:rPr lang="en-US" dirty="0" smtClean="0">
                <a:latin typeface="Century Gothic" panose="020B0502020202020204" pitchFamily="34" charset="0"/>
              </a:rPr>
              <a:t>Technical Safeguards</a:t>
            </a:r>
            <a:endParaRPr lang="en-US" dirty="0">
              <a:latin typeface="Century Gothic" panose="020B0502020202020204" pitchFamily="34" charset="0"/>
            </a:endParaRPr>
          </a:p>
        </p:txBody>
      </p:sp>
    </p:spTree>
    <p:extLst>
      <p:ext uri="{BB962C8B-B14F-4D97-AF65-F5344CB8AC3E}">
        <p14:creationId xmlns:p14="http://schemas.microsoft.com/office/powerpoint/2010/main" val="297271724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 #21</a:t>
            </a:r>
            <a:br>
              <a:rPr lang="en-US" dirty="0" smtClean="0"/>
            </a:br>
            <a:r>
              <a:rPr lang="en-US" dirty="0" smtClean="0"/>
              <a:t>SEC </a:t>
            </a:r>
            <a:r>
              <a:rPr lang="en-US" dirty="0" err="1" smtClean="0"/>
              <a:t>Cybersecurity</a:t>
            </a:r>
            <a:r>
              <a:rPr lang="en-US" dirty="0" smtClean="0"/>
              <a:t> Questionnaire</a:t>
            </a:r>
            <a:endParaRPr lang="en-US" dirty="0"/>
          </a:p>
        </p:txBody>
      </p:sp>
      <p:sp>
        <p:nvSpPr>
          <p:cNvPr id="3" name="Content Placeholder 2"/>
          <p:cNvSpPr>
            <a:spLocks noGrp="1"/>
          </p:cNvSpPr>
          <p:nvPr>
            <p:ph idx="1"/>
          </p:nvPr>
        </p:nvSpPr>
        <p:spPr/>
        <p:txBody>
          <a:bodyPr/>
          <a:lstStyle/>
          <a:p>
            <a:r>
              <a:rPr lang="en-US" dirty="0"/>
              <a:t>For each of the following practices employed by the Firm to assist in detecting unauthorized activity on its networks and devices, please briefly explain how and by whom (title, department and job function) the practice is carried out. </a:t>
            </a:r>
          </a:p>
          <a:p>
            <a:pPr lvl="1"/>
            <a:r>
              <a:rPr lang="en-US" dirty="0"/>
              <a:t>Monitoring the Firm’s network environment to detect potential </a:t>
            </a:r>
            <a:r>
              <a:rPr lang="en-US" dirty="0" err="1"/>
              <a:t>cybersecurity</a:t>
            </a:r>
            <a:r>
              <a:rPr lang="en-US" dirty="0"/>
              <a:t> events. </a:t>
            </a:r>
          </a:p>
        </p:txBody>
      </p:sp>
    </p:spTree>
    <p:extLst>
      <p:ext uri="{BB962C8B-B14F-4D97-AF65-F5344CB8AC3E}">
        <p14:creationId xmlns:p14="http://schemas.microsoft.com/office/powerpoint/2010/main" val="1419975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pitchFamily="34" charset="0"/>
              </a:rPr>
              <a:t>Welcome</a:t>
            </a:r>
            <a:endParaRPr lang="en-US" dirty="0">
              <a:latin typeface="Century Gothic" pitchFamily="34" charset="0"/>
            </a:endParaRPr>
          </a:p>
        </p:txBody>
      </p:sp>
      <p:sp>
        <p:nvSpPr>
          <p:cNvPr id="3" name="Content Placeholder 2"/>
          <p:cNvSpPr>
            <a:spLocks noGrp="1"/>
          </p:cNvSpPr>
          <p:nvPr>
            <p:ph idx="1"/>
          </p:nvPr>
        </p:nvSpPr>
        <p:spPr>
          <a:xfrm>
            <a:off x="457200" y="1341437"/>
            <a:ext cx="8229600" cy="4525963"/>
          </a:xfrm>
        </p:spPr>
        <p:txBody>
          <a:bodyPr>
            <a:normAutofit fontScale="92500" lnSpcReduction="20000"/>
          </a:bodyPr>
          <a:lstStyle/>
          <a:p>
            <a:pPr marL="0" indent="0">
              <a:buNone/>
            </a:pPr>
            <a:r>
              <a:rPr lang="en-US" sz="3000" i="1" dirty="0"/>
              <a:t>Joseph Kirkpatrick</a:t>
            </a:r>
            <a:r>
              <a:rPr lang="en-US" sz="3000" dirty="0"/>
              <a:t>, Managing Partner, </a:t>
            </a:r>
            <a:r>
              <a:rPr lang="en-US" sz="3000" dirty="0" smtClean="0"/>
              <a:t>KirkpatrickPrice, CGEIT</a:t>
            </a:r>
            <a:r>
              <a:rPr lang="en-US" sz="3000" dirty="0"/>
              <a:t>, CISA, CRISC, QSA</a:t>
            </a:r>
          </a:p>
          <a:p>
            <a:r>
              <a:rPr lang="en-US" sz="3000" dirty="0" smtClean="0"/>
              <a:t>Information Security Auditing Services</a:t>
            </a:r>
          </a:p>
          <a:p>
            <a:pPr lvl="1"/>
            <a:r>
              <a:rPr lang="en-US" sz="2600" dirty="0" smtClean="0"/>
              <a:t>PCI Data Security Standard</a:t>
            </a:r>
          </a:p>
          <a:p>
            <a:pPr lvl="1"/>
            <a:r>
              <a:rPr lang="en-US" sz="2600" dirty="0" smtClean="0"/>
              <a:t>Penetration </a:t>
            </a:r>
            <a:r>
              <a:rPr lang="en-US" sz="2600" dirty="0" err="1" smtClean="0"/>
              <a:t>Testings</a:t>
            </a:r>
            <a:endParaRPr lang="en-US" sz="2600" dirty="0" smtClean="0"/>
          </a:p>
          <a:p>
            <a:pPr lvl="1"/>
            <a:r>
              <a:rPr lang="en-US" sz="2600" dirty="0" smtClean="0"/>
              <a:t>Risk Assessments</a:t>
            </a:r>
          </a:p>
          <a:p>
            <a:r>
              <a:rPr lang="en-US" sz="3000" dirty="0" smtClean="0"/>
              <a:t>SSAE 16 and SOC 2 Auditing Services</a:t>
            </a:r>
          </a:p>
          <a:p>
            <a:r>
              <a:rPr lang="en-US" sz="3000" dirty="0" smtClean="0"/>
              <a:t>Compliance Assessments</a:t>
            </a:r>
          </a:p>
          <a:p>
            <a:pPr lvl="1"/>
            <a:r>
              <a:rPr lang="en-US" sz="2600" dirty="0" smtClean="0"/>
              <a:t>SEC National Exam Program</a:t>
            </a:r>
          </a:p>
          <a:p>
            <a:pPr lvl="1"/>
            <a:r>
              <a:rPr lang="en-US" sz="2600" dirty="0" smtClean="0"/>
              <a:t>Consumer Financial Protection Bureau (CFPB)</a:t>
            </a:r>
          </a:p>
          <a:p>
            <a:pPr lvl="1"/>
            <a:r>
              <a:rPr lang="en-US" sz="2600" dirty="0" smtClean="0"/>
              <a:t>ISO 27001, HIPAA, FISMA, etc.</a:t>
            </a:r>
          </a:p>
        </p:txBody>
      </p:sp>
    </p:spTree>
    <p:extLst>
      <p:ext uri="{BB962C8B-B14F-4D97-AF65-F5344CB8AC3E}">
        <p14:creationId xmlns:p14="http://schemas.microsoft.com/office/powerpoint/2010/main" val="421637976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 #21</a:t>
            </a:r>
            <a:br>
              <a:rPr lang="en-US" dirty="0" smtClean="0"/>
            </a:br>
            <a:r>
              <a:rPr lang="en-US" dirty="0" smtClean="0"/>
              <a:t>Example Answer</a:t>
            </a:r>
            <a:endParaRPr lang="en-US" dirty="0"/>
          </a:p>
        </p:txBody>
      </p:sp>
      <p:sp>
        <p:nvSpPr>
          <p:cNvPr id="3" name="Content Placeholder 2"/>
          <p:cNvSpPr>
            <a:spLocks noGrp="1"/>
          </p:cNvSpPr>
          <p:nvPr>
            <p:ph idx="1"/>
          </p:nvPr>
        </p:nvSpPr>
        <p:spPr/>
        <p:txBody>
          <a:bodyPr/>
          <a:lstStyle/>
          <a:p>
            <a:r>
              <a:rPr lang="en-US" dirty="0" smtClean="0"/>
              <a:t>The firm has implemented an industry standard network monitoring utility that is configured to send alerts to the IT manager that meet certain thresholds defined by management. These alerts are monitored 24x7 to identify critical network events. The Operations Officer serves as backup to the IT manager for </a:t>
            </a:r>
            <a:r>
              <a:rPr lang="en-US" smtClean="0"/>
              <a:t>monitoring availability. </a:t>
            </a:r>
            <a:endParaRPr lang="en-US" dirty="0"/>
          </a:p>
        </p:txBody>
      </p:sp>
    </p:spTree>
    <p:extLst>
      <p:ext uri="{BB962C8B-B14F-4D97-AF65-F5344CB8AC3E}">
        <p14:creationId xmlns:p14="http://schemas.microsoft.com/office/powerpoint/2010/main" val="3448913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1437"/>
            <a:ext cx="8229600" cy="4525963"/>
          </a:xfrm>
        </p:spPr>
        <p:txBody>
          <a:bodyPr>
            <a:normAutofit fontScale="92500" lnSpcReduction="10000"/>
          </a:bodyPr>
          <a:lstStyle/>
          <a:p>
            <a:r>
              <a:rPr lang="en-US" dirty="0" smtClean="0"/>
              <a:t>Encryption technologies</a:t>
            </a:r>
          </a:p>
          <a:p>
            <a:pPr lvl="1"/>
            <a:r>
              <a:rPr lang="en-US" dirty="0" smtClean="0"/>
              <a:t>Data at rest</a:t>
            </a:r>
          </a:p>
          <a:p>
            <a:pPr lvl="1"/>
            <a:r>
              <a:rPr lang="en-US" dirty="0" smtClean="0"/>
              <a:t>Transmitting</a:t>
            </a:r>
          </a:p>
          <a:p>
            <a:r>
              <a:rPr lang="en-US" dirty="0"/>
              <a:t>Risks Associated with Remote Customer Access and Funds Transfer Requests</a:t>
            </a:r>
          </a:p>
          <a:p>
            <a:pPr lvl="1"/>
            <a:r>
              <a:rPr lang="en-US" dirty="0" smtClean="0"/>
              <a:t>Encryption </a:t>
            </a:r>
          </a:p>
          <a:p>
            <a:pPr lvl="2"/>
            <a:r>
              <a:rPr lang="en-US" dirty="0" smtClean="0"/>
              <a:t>SSL</a:t>
            </a:r>
          </a:p>
          <a:p>
            <a:pPr lvl="2"/>
            <a:r>
              <a:rPr lang="en-US" dirty="0" smtClean="0"/>
              <a:t>PINs</a:t>
            </a:r>
          </a:p>
          <a:p>
            <a:pPr lvl="1"/>
            <a:r>
              <a:rPr lang="en-US" dirty="0" smtClean="0"/>
              <a:t>Automated methods to detect anomalous transactions</a:t>
            </a:r>
          </a:p>
        </p:txBody>
      </p:sp>
      <p:sp>
        <p:nvSpPr>
          <p:cNvPr id="4" name="Title 3"/>
          <p:cNvSpPr>
            <a:spLocks noGrp="1"/>
          </p:cNvSpPr>
          <p:nvPr>
            <p:ph type="title"/>
          </p:nvPr>
        </p:nvSpPr>
        <p:spPr/>
        <p:txBody>
          <a:bodyPr>
            <a:normAutofit/>
          </a:bodyPr>
          <a:lstStyle/>
          <a:p>
            <a:r>
              <a:rPr lang="en-US" dirty="0" smtClean="0">
                <a:latin typeface="Century Gothic" panose="020B0502020202020204" pitchFamily="34" charset="0"/>
              </a:rPr>
              <a:t>Technical Safeguards</a:t>
            </a:r>
            <a:endParaRPr lang="en-US" dirty="0">
              <a:latin typeface="Century Gothic" panose="020B0502020202020204" pitchFamily="34" charset="0"/>
            </a:endParaRPr>
          </a:p>
        </p:txBody>
      </p:sp>
    </p:spTree>
    <p:extLst>
      <p:ext uri="{BB962C8B-B14F-4D97-AF65-F5344CB8AC3E}">
        <p14:creationId xmlns:p14="http://schemas.microsoft.com/office/powerpoint/2010/main" val="69258672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1437"/>
            <a:ext cx="8229600" cy="4525963"/>
          </a:xfrm>
        </p:spPr>
        <p:txBody>
          <a:bodyPr>
            <a:normAutofit/>
          </a:bodyPr>
          <a:lstStyle/>
          <a:p>
            <a:r>
              <a:rPr lang="en-US" dirty="0" smtClean="0"/>
              <a:t>Monitoring Vendor Access</a:t>
            </a:r>
          </a:p>
        </p:txBody>
      </p:sp>
      <p:sp>
        <p:nvSpPr>
          <p:cNvPr id="4" name="Title 3"/>
          <p:cNvSpPr>
            <a:spLocks noGrp="1"/>
          </p:cNvSpPr>
          <p:nvPr>
            <p:ph type="title"/>
          </p:nvPr>
        </p:nvSpPr>
        <p:spPr/>
        <p:txBody>
          <a:bodyPr>
            <a:normAutofit/>
          </a:bodyPr>
          <a:lstStyle/>
          <a:p>
            <a:r>
              <a:rPr lang="en-US" dirty="0" smtClean="0">
                <a:latin typeface="Century Gothic" panose="020B0502020202020204" pitchFamily="34" charset="0"/>
              </a:rPr>
              <a:t>Technical Safeguards</a:t>
            </a:r>
            <a:endParaRPr lang="en-US" dirty="0">
              <a:latin typeface="Century Gothic" panose="020B0502020202020204" pitchFamily="34" charset="0"/>
            </a:endParaRPr>
          </a:p>
        </p:txBody>
      </p:sp>
    </p:spTree>
    <p:extLst>
      <p:ext uri="{BB962C8B-B14F-4D97-AF65-F5344CB8AC3E}">
        <p14:creationId xmlns:p14="http://schemas.microsoft.com/office/powerpoint/2010/main" val="237398280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entury Gothic" pitchFamily="34" charset="0"/>
              </a:rPr>
              <a:t>Thank you for attending</a:t>
            </a:r>
            <a:endParaRPr lang="en-US" dirty="0">
              <a:latin typeface="Century Gothic" pitchFamily="34" charset="0"/>
            </a:endParaRPr>
          </a:p>
        </p:txBody>
      </p:sp>
      <p:sp>
        <p:nvSpPr>
          <p:cNvPr id="3" name="Content Placeholder 2"/>
          <p:cNvSpPr>
            <a:spLocks noGrp="1"/>
          </p:cNvSpPr>
          <p:nvPr>
            <p:ph idx="1"/>
          </p:nvPr>
        </p:nvSpPr>
        <p:spPr>
          <a:xfrm>
            <a:off x="304800" y="1447800"/>
            <a:ext cx="8229600" cy="4267200"/>
          </a:xfrm>
        </p:spPr>
        <p:txBody>
          <a:bodyPr>
            <a:normAutofit/>
          </a:bodyPr>
          <a:lstStyle/>
          <a:p>
            <a:pPr marL="0" indent="0" algn="ctr">
              <a:buNone/>
            </a:pPr>
            <a:r>
              <a:rPr lang="en-US" sz="6400" dirty="0" smtClean="0">
                <a:latin typeface="Century Gothic" pitchFamily="34" charset="0"/>
              </a:rPr>
              <a:t>Q &amp; A</a:t>
            </a:r>
          </a:p>
          <a:p>
            <a:pPr marL="0" indent="0" algn="ctr">
              <a:buNone/>
            </a:pPr>
            <a:endParaRPr lang="en-US" sz="2800" dirty="0">
              <a:latin typeface="Century Gothic" pitchFamily="34" charset="0"/>
            </a:endParaRPr>
          </a:p>
          <a:p>
            <a:pPr marL="0" indent="0" algn="ctr">
              <a:buNone/>
            </a:pPr>
            <a:r>
              <a:rPr lang="en-US" sz="2800" dirty="0" smtClean="0">
                <a:latin typeface="Century Gothic" pitchFamily="34" charset="0"/>
              </a:rPr>
              <a:t>For further information contact:</a:t>
            </a:r>
          </a:p>
          <a:p>
            <a:pPr marL="0" indent="0" algn="ctr">
              <a:buNone/>
            </a:pPr>
            <a:r>
              <a:rPr lang="en-US" sz="2800" dirty="0" smtClean="0">
                <a:latin typeface="Century Gothic" pitchFamily="34" charset="0"/>
              </a:rPr>
              <a:t>Joseph Kirkpatrick</a:t>
            </a:r>
          </a:p>
          <a:p>
            <a:pPr marL="0" indent="0" algn="ctr">
              <a:buNone/>
            </a:pPr>
            <a:r>
              <a:rPr lang="en-US" sz="2800" dirty="0" smtClean="0">
                <a:latin typeface="Century Gothic" pitchFamily="34" charset="0"/>
                <a:hlinkClick r:id="rId2"/>
              </a:rPr>
              <a:t>joseph@kirkpatrickprice.com</a:t>
            </a:r>
            <a:endParaRPr lang="en-US" sz="2800" dirty="0" smtClean="0">
              <a:latin typeface="Century Gothic" pitchFamily="34" charset="0"/>
            </a:endParaRPr>
          </a:p>
          <a:p>
            <a:pPr marL="0" indent="0" algn="ctr">
              <a:buNone/>
            </a:pPr>
            <a:r>
              <a:rPr lang="en-US" sz="2800" dirty="0" smtClean="0">
                <a:latin typeface="Century Gothic" pitchFamily="34" charset="0"/>
              </a:rPr>
              <a:t>800.977.3154 Ext. 101</a:t>
            </a:r>
          </a:p>
          <a:p>
            <a:pPr marL="0" indent="0" algn="ctr">
              <a:buNone/>
            </a:pPr>
            <a:endParaRPr lang="en-US" sz="2800" dirty="0" smtClean="0">
              <a:latin typeface="Century Gothic" pitchFamily="34" charset="0"/>
            </a:endParaRPr>
          </a:p>
          <a:p>
            <a:pPr marL="0" indent="0" algn="ctr">
              <a:buNone/>
            </a:pPr>
            <a:endParaRPr lang="en-US" sz="2000" dirty="0">
              <a:latin typeface="Century Gothic" pitchFamily="34" charset="0"/>
            </a:endParaRPr>
          </a:p>
        </p:txBody>
      </p:sp>
    </p:spTree>
    <p:extLst>
      <p:ext uri="{BB962C8B-B14F-4D97-AF65-F5344CB8AC3E}">
        <p14:creationId xmlns:p14="http://schemas.microsoft.com/office/powerpoint/2010/main" val="257662043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pitchFamily="34" charset="0"/>
              </a:rPr>
              <a:t>Welcome</a:t>
            </a:r>
            <a:endParaRPr lang="en-US" dirty="0">
              <a:latin typeface="Century Gothic" pitchFamily="34" charset="0"/>
            </a:endParaRPr>
          </a:p>
        </p:txBody>
      </p:sp>
      <p:sp>
        <p:nvSpPr>
          <p:cNvPr id="3" name="Content Placeholder 2"/>
          <p:cNvSpPr>
            <a:spLocks noGrp="1"/>
          </p:cNvSpPr>
          <p:nvPr>
            <p:ph idx="1"/>
          </p:nvPr>
        </p:nvSpPr>
        <p:spPr>
          <a:xfrm>
            <a:off x="457200" y="1295400"/>
            <a:ext cx="8229600" cy="4525963"/>
          </a:xfrm>
        </p:spPr>
        <p:txBody>
          <a:bodyPr>
            <a:normAutofit fontScale="85000" lnSpcReduction="10000"/>
          </a:bodyPr>
          <a:lstStyle/>
          <a:p>
            <a:pPr marL="0" indent="0">
              <a:buNone/>
            </a:pPr>
            <a:r>
              <a:rPr lang="en-US" sz="3000" i="1" dirty="0" smtClean="0"/>
              <a:t>Ted Morgan</a:t>
            </a:r>
            <a:r>
              <a:rPr lang="en-US" sz="3000" dirty="0" smtClean="0"/>
              <a:t>, Chief Operating Officer, 2007-present, Abel </a:t>
            </a:r>
            <a:r>
              <a:rPr lang="en-US" sz="3000" dirty="0" err="1" smtClean="0"/>
              <a:t>Noser</a:t>
            </a:r>
            <a:r>
              <a:rPr lang="en-US" sz="3000" dirty="0" smtClean="0"/>
              <a:t> Solutions</a:t>
            </a:r>
          </a:p>
          <a:p>
            <a:r>
              <a:rPr lang="en-US" sz="3000" dirty="0" smtClean="0"/>
              <a:t>Bachelor of Science, Mechanical Engineering from Columbia University</a:t>
            </a:r>
          </a:p>
          <a:p>
            <a:r>
              <a:rPr lang="en-US" sz="3000" dirty="0" smtClean="0"/>
              <a:t>Previously in the Capital Markets practice at Accenture for 13 years</a:t>
            </a:r>
          </a:p>
          <a:p>
            <a:pPr lvl="1"/>
            <a:r>
              <a:rPr lang="en-US" sz="2600" dirty="0" smtClean="0"/>
              <a:t>Technical and management positions</a:t>
            </a:r>
          </a:p>
          <a:p>
            <a:pPr lvl="1"/>
            <a:r>
              <a:rPr lang="en-US" sz="2600" dirty="0" smtClean="0"/>
              <a:t>Relationship manager for some of Accenture’s largest Capital Markets clients</a:t>
            </a:r>
          </a:p>
          <a:p>
            <a:pPr lvl="1"/>
            <a:r>
              <a:rPr lang="en-US" sz="2600" dirty="0" smtClean="0"/>
              <a:t>Responsible for selling and delivering onshore management consulting and offshore development services to many of the leading US commercial and investment banks</a:t>
            </a:r>
          </a:p>
        </p:txBody>
      </p:sp>
    </p:spTree>
    <p:extLst>
      <p:ext uri="{BB962C8B-B14F-4D97-AF65-F5344CB8AC3E}">
        <p14:creationId xmlns:p14="http://schemas.microsoft.com/office/powerpoint/2010/main" val="58859222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229600" cy="4495800"/>
          </a:xfrm>
        </p:spPr>
        <p:txBody>
          <a:bodyPr>
            <a:normAutofit fontScale="70000" lnSpcReduction="20000"/>
          </a:bodyPr>
          <a:lstStyle/>
          <a:p>
            <a:r>
              <a:rPr lang="en-US" dirty="0" smtClean="0"/>
              <a:t>The SEC’s </a:t>
            </a:r>
            <a:r>
              <a:rPr lang="en-US" dirty="0" err="1" smtClean="0"/>
              <a:t>Cybersecurity</a:t>
            </a:r>
            <a:r>
              <a:rPr lang="en-US" dirty="0" smtClean="0"/>
              <a:t> checklist provides </a:t>
            </a:r>
            <a:r>
              <a:rPr lang="en-US" dirty="0"/>
              <a:t>a sample list of requests for information that the U.S. Securities and Exchange Commission’s Office of Compliance Inspections and Examinations (OCIE) may use in conducting examinations of registered entities regarding </a:t>
            </a:r>
            <a:r>
              <a:rPr lang="en-US" dirty="0" err="1"/>
              <a:t>cybersecurity</a:t>
            </a:r>
            <a:r>
              <a:rPr lang="en-US" dirty="0"/>
              <a:t> matters. </a:t>
            </a:r>
            <a:endParaRPr lang="en-US" dirty="0" smtClean="0"/>
          </a:p>
          <a:p>
            <a:pPr marL="0" indent="0">
              <a:buNone/>
            </a:pPr>
            <a:endParaRPr lang="en-US" dirty="0" smtClean="0"/>
          </a:p>
          <a:p>
            <a:r>
              <a:rPr lang="en-US" dirty="0"/>
              <a:t>OCIE has published this document as a resource for registered entities. This document should not be considered all inclusive of the information that OCIE may request. Accordingly, OCIE will alter its requests for information as it considers the specific circumstances presented by each firm’s particular systems or information technology environment.</a:t>
            </a:r>
            <a:endParaRPr lang="en-US" dirty="0" smtClean="0"/>
          </a:p>
        </p:txBody>
      </p:sp>
      <p:sp>
        <p:nvSpPr>
          <p:cNvPr id="4" name="Title 3"/>
          <p:cNvSpPr>
            <a:spLocks noGrp="1"/>
          </p:cNvSpPr>
          <p:nvPr>
            <p:ph type="title"/>
          </p:nvPr>
        </p:nvSpPr>
        <p:spPr/>
        <p:txBody>
          <a:bodyPr>
            <a:normAutofit/>
          </a:bodyPr>
          <a:lstStyle/>
          <a:p>
            <a:r>
              <a:rPr lang="en-US" dirty="0" smtClean="0">
                <a:latin typeface="Century Gothic" panose="020B0502020202020204" pitchFamily="34" charset="0"/>
              </a:rPr>
              <a:t>Disclaimer</a:t>
            </a:r>
            <a:endParaRPr lang="en-US" dirty="0">
              <a:latin typeface="Century Gothic" panose="020B0502020202020204" pitchFamily="34" charset="0"/>
            </a:endParaRPr>
          </a:p>
        </p:txBody>
      </p:sp>
    </p:spTree>
    <p:extLst>
      <p:ext uri="{BB962C8B-B14F-4D97-AF65-F5344CB8AC3E}">
        <p14:creationId xmlns:p14="http://schemas.microsoft.com/office/powerpoint/2010/main" val="406924247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panose="020B0502020202020204" pitchFamily="34" charset="0"/>
              </a:rPr>
              <a:t>Three Types of Safeguards</a:t>
            </a:r>
            <a:endParaRPr lang="en-US" dirty="0">
              <a:latin typeface="Century Gothic" panose="020B0502020202020204" pitchFamily="34" charset="0"/>
            </a:endParaRPr>
          </a:p>
        </p:txBody>
      </p:sp>
      <p:sp>
        <p:nvSpPr>
          <p:cNvPr id="3" name="Content Placeholder 2"/>
          <p:cNvSpPr>
            <a:spLocks noGrp="1"/>
          </p:cNvSpPr>
          <p:nvPr>
            <p:ph idx="1"/>
          </p:nvPr>
        </p:nvSpPr>
        <p:spPr/>
        <p:txBody>
          <a:bodyPr/>
          <a:lstStyle/>
          <a:p>
            <a:r>
              <a:rPr lang="en-US" b="1" i="1" dirty="0" smtClean="0"/>
              <a:t>Administrative</a:t>
            </a:r>
          </a:p>
          <a:p>
            <a:r>
              <a:rPr lang="en-US" b="1" i="1" dirty="0" smtClean="0"/>
              <a:t>Physical </a:t>
            </a:r>
          </a:p>
          <a:p>
            <a:r>
              <a:rPr lang="en-US" b="1" i="1" dirty="0" smtClean="0"/>
              <a:t>Technical</a:t>
            </a:r>
            <a:endParaRPr lang="en-US" b="1" dirty="0"/>
          </a:p>
        </p:txBody>
      </p:sp>
    </p:spTree>
    <p:extLst>
      <p:ext uri="{BB962C8B-B14F-4D97-AF65-F5344CB8AC3E}">
        <p14:creationId xmlns:p14="http://schemas.microsoft.com/office/powerpoint/2010/main" val="155294549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30763"/>
          </a:xfrm>
        </p:spPr>
        <p:txBody>
          <a:bodyPr>
            <a:normAutofit/>
          </a:bodyPr>
          <a:lstStyle/>
          <a:p>
            <a:r>
              <a:rPr lang="en-US" sz="3000" dirty="0" smtClean="0"/>
              <a:t>Hardware and Software Inventory</a:t>
            </a:r>
          </a:p>
          <a:p>
            <a:r>
              <a:rPr lang="en-US" sz="3000" dirty="0" smtClean="0"/>
              <a:t>Network Diagram</a:t>
            </a:r>
          </a:p>
        </p:txBody>
      </p:sp>
      <p:sp>
        <p:nvSpPr>
          <p:cNvPr id="4" name="Title 3"/>
          <p:cNvSpPr>
            <a:spLocks noGrp="1"/>
          </p:cNvSpPr>
          <p:nvPr>
            <p:ph type="title"/>
          </p:nvPr>
        </p:nvSpPr>
        <p:spPr>
          <a:xfrm>
            <a:off x="457200" y="457200"/>
            <a:ext cx="8534400" cy="1173162"/>
          </a:xfrm>
        </p:spPr>
        <p:txBody>
          <a:bodyPr>
            <a:noAutofit/>
          </a:bodyPr>
          <a:lstStyle/>
          <a:p>
            <a:r>
              <a:rPr lang="en-US" sz="3800" dirty="0" smtClean="0">
                <a:latin typeface="Century Gothic" panose="020B0502020202020204" pitchFamily="34" charset="0"/>
              </a:rPr>
              <a:t>Administrative Safeguards</a:t>
            </a:r>
            <a:endParaRPr lang="en-US" sz="3800" dirty="0">
              <a:latin typeface="Century Gothic" panose="020B0502020202020204" pitchFamily="34" charset="0"/>
            </a:endParaRPr>
          </a:p>
        </p:txBody>
      </p:sp>
    </p:spTree>
    <p:extLst>
      <p:ext uri="{BB962C8B-B14F-4D97-AF65-F5344CB8AC3E}">
        <p14:creationId xmlns:p14="http://schemas.microsoft.com/office/powerpoint/2010/main" val="300412149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30763"/>
          </a:xfrm>
        </p:spPr>
        <p:txBody>
          <a:bodyPr>
            <a:normAutofit/>
          </a:bodyPr>
          <a:lstStyle/>
          <a:p>
            <a:r>
              <a:rPr lang="en-US" sz="3000" dirty="0" smtClean="0"/>
              <a:t>Risk Assessment</a:t>
            </a:r>
          </a:p>
          <a:p>
            <a:pPr lvl="1"/>
            <a:r>
              <a:rPr lang="en-US" sz="2600" dirty="0" smtClean="0"/>
              <a:t>Physical and technical </a:t>
            </a:r>
            <a:r>
              <a:rPr lang="en-US" sz="2600" dirty="0" smtClean="0"/>
              <a:t>risks</a:t>
            </a:r>
            <a:endParaRPr lang="en-US" sz="2600" dirty="0" smtClean="0"/>
          </a:p>
          <a:p>
            <a:pPr lvl="1"/>
            <a:r>
              <a:rPr lang="en-US" sz="2600" dirty="0" smtClean="0"/>
              <a:t>Published framework</a:t>
            </a:r>
          </a:p>
          <a:p>
            <a:pPr lvl="2"/>
            <a:r>
              <a:rPr lang="en-US" sz="2200" dirty="0" smtClean="0"/>
              <a:t>NIST</a:t>
            </a:r>
          </a:p>
          <a:p>
            <a:pPr lvl="2"/>
            <a:r>
              <a:rPr lang="en-US" sz="2200" dirty="0" smtClean="0"/>
              <a:t>ISO</a:t>
            </a:r>
          </a:p>
          <a:p>
            <a:r>
              <a:rPr lang="en-US" sz="3000" dirty="0" smtClean="0"/>
              <a:t>Business Continuity Plan</a:t>
            </a:r>
          </a:p>
        </p:txBody>
      </p:sp>
      <p:sp>
        <p:nvSpPr>
          <p:cNvPr id="4" name="Title 3"/>
          <p:cNvSpPr>
            <a:spLocks noGrp="1"/>
          </p:cNvSpPr>
          <p:nvPr>
            <p:ph type="title"/>
          </p:nvPr>
        </p:nvSpPr>
        <p:spPr>
          <a:xfrm>
            <a:off x="457200" y="457200"/>
            <a:ext cx="8534400" cy="1173162"/>
          </a:xfrm>
        </p:spPr>
        <p:txBody>
          <a:bodyPr>
            <a:noAutofit/>
          </a:bodyPr>
          <a:lstStyle/>
          <a:p>
            <a:r>
              <a:rPr lang="en-US" sz="3800" dirty="0" smtClean="0">
                <a:latin typeface="Century Gothic" panose="020B0502020202020204" pitchFamily="34" charset="0"/>
              </a:rPr>
              <a:t>Administrative Safeguards</a:t>
            </a:r>
            <a:endParaRPr lang="en-US" sz="3800" dirty="0">
              <a:latin typeface="Century Gothic" panose="020B0502020202020204" pitchFamily="34" charset="0"/>
            </a:endParaRPr>
          </a:p>
        </p:txBody>
      </p:sp>
    </p:spTree>
    <p:extLst>
      <p:ext uri="{BB962C8B-B14F-4D97-AF65-F5344CB8AC3E}">
        <p14:creationId xmlns:p14="http://schemas.microsoft.com/office/powerpoint/2010/main" val="419329543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 #3</a:t>
            </a:r>
            <a:br>
              <a:rPr lang="en-US" dirty="0" smtClean="0"/>
            </a:br>
            <a:r>
              <a:rPr lang="en-US" dirty="0" smtClean="0"/>
              <a:t>SEC </a:t>
            </a:r>
            <a:r>
              <a:rPr lang="en-US" dirty="0" err="1" smtClean="0"/>
              <a:t>Cybersecurity</a:t>
            </a:r>
            <a:r>
              <a:rPr lang="en-US" dirty="0" smtClean="0"/>
              <a:t> Questionnaire</a:t>
            </a:r>
            <a:endParaRPr lang="en-US" dirty="0"/>
          </a:p>
        </p:txBody>
      </p:sp>
      <p:sp>
        <p:nvSpPr>
          <p:cNvPr id="3" name="Content Placeholder 2"/>
          <p:cNvSpPr>
            <a:spLocks noGrp="1"/>
          </p:cNvSpPr>
          <p:nvPr>
            <p:ph idx="1"/>
          </p:nvPr>
        </p:nvSpPr>
        <p:spPr/>
        <p:txBody>
          <a:bodyPr>
            <a:normAutofit fontScale="92500" lnSpcReduction="20000"/>
          </a:bodyPr>
          <a:lstStyle/>
          <a:p>
            <a:r>
              <a:rPr lang="en-US" dirty="0"/>
              <a:t>Please indicate whether the Firm conducts periodic risk assessments to identify </a:t>
            </a:r>
            <a:r>
              <a:rPr lang="en-US" dirty="0" err="1"/>
              <a:t>cybersecurity</a:t>
            </a:r>
            <a:r>
              <a:rPr lang="en-US" dirty="0"/>
              <a:t> threats, vulnerabilities, and potential business consequences. If such assessments are conducted: </a:t>
            </a:r>
          </a:p>
          <a:p>
            <a:pPr lvl="1"/>
            <a:r>
              <a:rPr lang="en-US" dirty="0"/>
              <a:t>Who (business group/title) conducts them, and in what month and year was the most recent assessment completed? </a:t>
            </a:r>
          </a:p>
          <a:p>
            <a:pPr lvl="1"/>
            <a:r>
              <a:rPr lang="en-US" dirty="0"/>
              <a:t>Please describe any findings from the most recent risk assessment that were deemed to be potentially moderate or high risk and have not yet been fully remediated. </a:t>
            </a:r>
          </a:p>
          <a:p>
            <a:endParaRPr lang="en-US" dirty="0"/>
          </a:p>
        </p:txBody>
      </p:sp>
    </p:spTree>
    <p:extLst>
      <p:ext uri="{BB962C8B-B14F-4D97-AF65-F5344CB8AC3E}">
        <p14:creationId xmlns:p14="http://schemas.microsoft.com/office/powerpoint/2010/main" val="1530595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 #3</a:t>
            </a:r>
            <a:br>
              <a:rPr lang="en-US" dirty="0" smtClean="0"/>
            </a:br>
            <a:r>
              <a:rPr lang="en-US" dirty="0" smtClean="0"/>
              <a:t>Example Answer</a:t>
            </a:r>
            <a:endParaRPr lang="en-US" dirty="0"/>
          </a:p>
        </p:txBody>
      </p:sp>
      <p:sp>
        <p:nvSpPr>
          <p:cNvPr id="3" name="Content Placeholder 2"/>
          <p:cNvSpPr>
            <a:spLocks noGrp="1"/>
          </p:cNvSpPr>
          <p:nvPr>
            <p:ph idx="1"/>
          </p:nvPr>
        </p:nvSpPr>
        <p:spPr/>
        <p:txBody>
          <a:bodyPr>
            <a:normAutofit/>
          </a:bodyPr>
          <a:lstStyle/>
          <a:p>
            <a:r>
              <a:rPr lang="en-US" dirty="0" smtClean="0"/>
              <a:t>Identify Assets </a:t>
            </a:r>
            <a:r>
              <a:rPr lang="en-US" sz="2000" dirty="0" smtClean="0"/>
              <a:t>(people, hardware, processes, locations, data)</a:t>
            </a:r>
            <a:endParaRPr lang="en-US" sz="2000" dirty="0"/>
          </a:p>
          <a:p>
            <a:r>
              <a:rPr lang="en-US" dirty="0" smtClean="0"/>
              <a:t>Identify Threats to Confidentiality, Integrity and Availability (Rank by Impact)</a:t>
            </a:r>
          </a:p>
          <a:p>
            <a:r>
              <a:rPr lang="en-US" dirty="0" smtClean="0"/>
              <a:t>Identify Likelihood of Occurrence</a:t>
            </a:r>
          </a:p>
          <a:p>
            <a:r>
              <a:rPr lang="en-US" dirty="0" smtClean="0"/>
              <a:t>Identify Controls to Reduce Risk</a:t>
            </a:r>
          </a:p>
          <a:p>
            <a:r>
              <a:rPr lang="en-US" dirty="0" smtClean="0"/>
              <a:t>Rank Findings According to Severity</a:t>
            </a:r>
            <a:endParaRPr lang="en-US" dirty="0"/>
          </a:p>
        </p:txBody>
      </p:sp>
    </p:spTree>
    <p:extLst>
      <p:ext uri="{BB962C8B-B14F-4D97-AF65-F5344CB8AC3E}">
        <p14:creationId xmlns:p14="http://schemas.microsoft.com/office/powerpoint/2010/main" val="2027361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3473</TotalTime>
  <Words>800</Words>
  <Application>Microsoft Macintosh PowerPoint</Application>
  <PresentationFormat>On-screen Show (4:3)</PresentationFormat>
  <Paragraphs>132</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Welcome</vt:lpstr>
      <vt:lpstr>Welcome</vt:lpstr>
      <vt:lpstr>Disclaimer</vt:lpstr>
      <vt:lpstr>Three Types of Safeguards</vt:lpstr>
      <vt:lpstr>Administrative Safeguards</vt:lpstr>
      <vt:lpstr>Administrative Safeguards</vt:lpstr>
      <vt:lpstr>Question #3 SEC Cybersecurity Questionnaire</vt:lpstr>
      <vt:lpstr>Question #3 Example Answer</vt:lpstr>
      <vt:lpstr>Administrative Safeguards</vt:lpstr>
      <vt:lpstr>Administrative Safeguards</vt:lpstr>
      <vt:lpstr>Administrative Safeguards</vt:lpstr>
      <vt:lpstr>Administrative Safeguards</vt:lpstr>
      <vt:lpstr>Administrative Safeguards</vt:lpstr>
      <vt:lpstr>Question #10 SEC Cybersecurity Questionnaire</vt:lpstr>
      <vt:lpstr>Question #10 Example Answer</vt:lpstr>
      <vt:lpstr>Physical Safeguards</vt:lpstr>
      <vt:lpstr>Technical Safeguards</vt:lpstr>
      <vt:lpstr>Question #21 SEC Cybersecurity Questionnaire</vt:lpstr>
      <vt:lpstr>Question #21 Example Answer</vt:lpstr>
      <vt:lpstr>Technical Safeguards</vt:lpstr>
      <vt:lpstr>Technical Safeguards</vt:lpstr>
      <vt:lpstr>Thank you for attending</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Morris</dc:creator>
  <cp:lastModifiedBy>Ann Kirkpatrick</cp:lastModifiedBy>
  <cp:revision>182</cp:revision>
  <dcterms:created xsi:type="dcterms:W3CDTF">2013-03-25T19:54:21Z</dcterms:created>
  <dcterms:modified xsi:type="dcterms:W3CDTF">2015-01-20T04:01:21Z</dcterms:modified>
</cp:coreProperties>
</file>